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77" r:id="rId4"/>
    <p:sldId id="278" r:id="rId5"/>
    <p:sldId id="258" r:id="rId6"/>
    <p:sldId id="259" r:id="rId7"/>
    <p:sldId id="260" r:id="rId8"/>
    <p:sldId id="261" r:id="rId9"/>
    <p:sldId id="262" r:id="rId10"/>
    <p:sldId id="263" r:id="rId11"/>
    <p:sldId id="264" r:id="rId12"/>
    <p:sldId id="265" r:id="rId13"/>
    <p:sldId id="266" r:id="rId14"/>
    <p:sldId id="267" r:id="rId15"/>
    <p:sldId id="268" r:id="rId16"/>
    <p:sldId id="279" r:id="rId17"/>
    <p:sldId id="280"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99" autoAdjust="0"/>
  </p:normalViewPr>
  <p:slideViewPr>
    <p:cSldViewPr>
      <p:cViewPr varScale="1">
        <p:scale>
          <a:sx n="59" d="100"/>
          <a:sy n="59" d="100"/>
        </p:scale>
        <p:origin x="-8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E356409-61D8-4AA9-B2C7-18AB7F2CB039}" type="datetimeFigureOut">
              <a:rPr lang="ru-RU" smtClean="0"/>
              <a:pPr/>
              <a:t>27.02.2020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2A1DD18-4E2E-41CB-B5DD-F28C124430CA}"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A1DD18-4E2E-41CB-B5DD-F28C124430CA}"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A1DD18-4E2E-41CB-B5DD-F28C124430CA}"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A1DD18-4E2E-41CB-B5DD-F28C124430CA}"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A1DD18-4E2E-41CB-B5DD-F28C124430C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A1DD18-4E2E-41CB-B5DD-F28C124430CA}"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A1DD18-4E2E-41CB-B5DD-F28C124430CA}"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A1DD18-4E2E-41CB-B5DD-F28C124430CA}"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A1DD18-4E2E-41CB-B5DD-F28C124430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A1DD18-4E2E-41CB-B5DD-F28C124430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356409-61D8-4AA9-B2C7-18AB7F2CB039}" type="datetimeFigureOut">
              <a:rPr lang="ru-RU" smtClean="0"/>
              <a:pPr/>
              <a:t>27.02.2020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A1DD18-4E2E-41CB-B5DD-F28C124430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E356409-61D8-4AA9-B2C7-18AB7F2CB039}" type="datetimeFigureOut">
              <a:rPr lang="ru-RU" smtClean="0"/>
              <a:pPr/>
              <a:t>27.02.2020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2A1DD18-4E2E-41CB-B5DD-F28C124430C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idx="1"/>
          </p:nvPr>
        </p:nvSpPr>
        <p:spPr/>
        <p:txBody>
          <a:bodyPr>
            <a:normAutofit/>
          </a:bodyPr>
          <a:lstStyle/>
          <a:p>
            <a:endParaRPr lang="ru-RU" dirty="0" smtClean="0"/>
          </a:p>
          <a:p>
            <a:endParaRPr lang="ru-RU" dirty="0"/>
          </a:p>
        </p:txBody>
      </p:sp>
      <p:sp>
        <p:nvSpPr>
          <p:cNvPr id="2" name="Заголовок 1"/>
          <p:cNvSpPr>
            <a:spLocks noGrp="1"/>
          </p:cNvSpPr>
          <p:nvPr>
            <p:ph type="title"/>
          </p:nvPr>
        </p:nvSpPr>
        <p:spPr/>
        <p:txBody>
          <a:bodyPr>
            <a:noAutofit/>
          </a:bodyPr>
          <a:lstStyle/>
          <a:p>
            <a:r>
              <a:rPr lang="ru-RU" sz="5400" b="1" dirty="0" smtClean="0"/>
              <a:t/>
            </a:r>
            <a:br>
              <a:rPr lang="ru-RU" sz="5400" b="1" dirty="0" smtClean="0"/>
            </a:br>
            <a:r>
              <a:rPr lang="ru-RU" sz="5400" b="1" dirty="0"/>
              <a:t/>
            </a:r>
            <a:br>
              <a:rPr lang="ru-RU" sz="5400" b="1" dirty="0"/>
            </a:br>
            <a:r>
              <a:rPr lang="ru-RU" sz="5400" b="1" dirty="0" smtClean="0"/>
              <a:t>Мамина миссия: любить - и отпускать </a:t>
            </a:r>
            <a:endParaRPr lang="ru-RU" sz="5400" b="1" dirty="0"/>
          </a:p>
        </p:txBody>
      </p:sp>
      <p:sp>
        <p:nvSpPr>
          <p:cNvPr id="4" name="Прямоугольник 3"/>
          <p:cNvSpPr/>
          <p:nvPr/>
        </p:nvSpPr>
        <p:spPr>
          <a:xfrm>
            <a:off x="2462223" y="3356991"/>
            <a:ext cx="6142225" cy="3046988"/>
          </a:xfrm>
          <a:prstGeom prst="rect">
            <a:avLst/>
          </a:prstGeom>
        </p:spPr>
        <p:txBody>
          <a:bodyPr wrap="square">
            <a:spAutoFit/>
          </a:bodyPr>
          <a:lstStyle/>
          <a:p>
            <a:pPr algn="r"/>
            <a:r>
              <a:rPr lang="ru-RU" sz="2400" b="1" dirty="0" smtClean="0">
                <a:solidFill>
                  <a:schemeClr val="accent1"/>
                </a:solidFill>
              </a:rPr>
              <a:t>По материалам книги Л. </a:t>
            </a:r>
            <a:r>
              <a:rPr lang="ru-RU" sz="2400" b="1" dirty="0" err="1" smtClean="0">
                <a:solidFill>
                  <a:schemeClr val="accent1"/>
                </a:solidFill>
              </a:rPr>
              <a:t>Петрановской</a:t>
            </a:r>
            <a:r>
              <a:rPr lang="ru-RU" sz="2400" b="1" dirty="0" smtClean="0">
                <a:solidFill>
                  <a:schemeClr val="accent1"/>
                </a:solidFill>
              </a:rPr>
              <a:t>    </a:t>
            </a:r>
          </a:p>
          <a:p>
            <a:pPr algn="r"/>
            <a:r>
              <a:rPr lang="ru-RU" sz="2400" b="1" dirty="0" smtClean="0">
                <a:solidFill>
                  <a:schemeClr val="accent1"/>
                </a:solidFill>
              </a:rPr>
              <a:t>« За что цепляют нас наши мамы…»</a:t>
            </a:r>
          </a:p>
          <a:p>
            <a:pPr algn="r"/>
            <a:endParaRPr lang="ru-RU" sz="2400" b="1" dirty="0">
              <a:solidFill>
                <a:schemeClr val="accent1"/>
              </a:solidFill>
            </a:endParaRPr>
          </a:p>
          <a:p>
            <a:pPr algn="r"/>
            <a:endParaRPr lang="ru-RU" sz="2400" b="1" dirty="0" smtClean="0">
              <a:solidFill>
                <a:schemeClr val="accent1"/>
              </a:solidFill>
            </a:endParaRPr>
          </a:p>
          <a:p>
            <a:pPr algn="r"/>
            <a:r>
              <a:rPr lang="ru-RU" sz="2400" b="1" dirty="0" smtClean="0">
                <a:solidFill>
                  <a:schemeClr val="accent1"/>
                </a:solidFill>
              </a:rPr>
              <a:t>Подготовила:</a:t>
            </a:r>
          </a:p>
          <a:p>
            <a:pPr algn="r"/>
            <a:r>
              <a:rPr lang="ru-RU" sz="2400" b="1" dirty="0" smtClean="0">
                <a:solidFill>
                  <a:schemeClr val="accent1"/>
                </a:solidFill>
              </a:rPr>
              <a:t> педагог-психолог</a:t>
            </a:r>
          </a:p>
          <a:p>
            <a:pPr algn="r"/>
            <a:r>
              <a:rPr lang="ru-RU" sz="2400" b="1" dirty="0" smtClean="0">
                <a:solidFill>
                  <a:schemeClr val="accent1"/>
                </a:solidFill>
              </a:rPr>
              <a:t>Филатова Л.Н. </a:t>
            </a:r>
            <a:endParaRPr lang="ru-RU" sz="2400" b="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solidFill>
                  <a:schemeClr val="tx2"/>
                </a:solidFill>
              </a:rPr>
              <a:t>Она хронически не справляется с жизнью, все время болеет, пребывает в депрессии, ей все тяжело и трудно. Ребенку нужно либо самому как-то справляться со своими потребностями, либо научиться прятать и не проявлять их, потому что маме сейчас не до тебя, ты уж как-нибудь сам.</a:t>
            </a:r>
          </a:p>
          <a:p>
            <a:r>
              <a:rPr lang="ru-RU" dirty="0" smtClean="0"/>
              <a:t> </a:t>
            </a:r>
            <a:r>
              <a:rPr lang="ru-RU" dirty="0" smtClean="0">
                <a:solidFill>
                  <a:srgbClr val="00B050"/>
                </a:solidFill>
              </a:rPr>
              <a:t>Смириться: привыкаем откладывать свои потребности и занимается делами других, не обращая внимания на себя, пренебрегая собой.</a:t>
            </a:r>
          </a:p>
          <a:p>
            <a:r>
              <a:rPr lang="ru-RU" dirty="0" smtClean="0">
                <a:solidFill>
                  <a:srgbClr val="00B050"/>
                </a:solidFill>
              </a:rPr>
              <a:t> </a:t>
            </a:r>
            <a:r>
              <a:rPr lang="ru-RU" dirty="0" smtClean="0">
                <a:solidFill>
                  <a:srgbClr val="FF0000"/>
                </a:solidFill>
              </a:rPr>
              <a:t>Сопротивляться: девочка на протяжении жизни ищет того, кто даст ей ту заботу и любовь, которую не дала мама. Она будет искать сильных людей, к которым можно прислониться, они будут ее баловать, лелеять - любой ценой.</a:t>
            </a:r>
            <a:endParaRPr lang="ru-RU" dirty="0">
              <a:solidFill>
                <a:srgbClr val="FF0000"/>
              </a:solidFill>
            </a:endParaRPr>
          </a:p>
        </p:txBody>
      </p:sp>
      <p:sp>
        <p:nvSpPr>
          <p:cNvPr id="2" name="Заголовок 1"/>
          <p:cNvSpPr>
            <a:spLocks noGrp="1"/>
          </p:cNvSpPr>
          <p:nvPr>
            <p:ph type="title"/>
          </p:nvPr>
        </p:nvSpPr>
        <p:spPr/>
        <p:txBody>
          <a:bodyPr/>
          <a:lstStyle/>
          <a:p>
            <a:pPr algn="ctr"/>
            <a:r>
              <a:rPr lang="ru-RU" b="1" dirty="0" smtClean="0"/>
              <a:t>Беспомощная мама</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smtClean="0"/>
              <a:t>Мама-нарцисс, которой важно быть самой прекрасной и совершенной, а дочь до нее всегда как будто немножко не дотягивает. И нужен ей ребенок в первую очередь как отражение, как продолжение себя, как доказательство того, что она прекрасна, в том числе и в роли матери. </a:t>
            </a:r>
          </a:p>
          <a:p>
            <a:r>
              <a:rPr lang="ru-RU" dirty="0" smtClean="0">
                <a:solidFill>
                  <a:srgbClr val="00B050"/>
                </a:solidFill>
              </a:rPr>
              <a:t>Смириться: придется жить с осознанием, что ты полное ничтожество. </a:t>
            </a:r>
          </a:p>
          <a:p>
            <a:r>
              <a:rPr lang="ru-RU" dirty="0" smtClean="0">
                <a:solidFill>
                  <a:srgbClr val="FF0000"/>
                </a:solidFill>
              </a:rPr>
              <a:t>Сопротивляться: пытаться соответствовать, лезть из кожи вон, чтобы быть не менее прекрасной и блестящей, чем она. Классический невротический сценарий.</a:t>
            </a:r>
            <a:endParaRPr lang="ru-RU" dirty="0">
              <a:solidFill>
                <a:srgbClr val="FF0000"/>
              </a:solidFill>
            </a:endParaRPr>
          </a:p>
        </p:txBody>
      </p:sp>
      <p:sp>
        <p:nvSpPr>
          <p:cNvPr id="2" name="Заголовок 1"/>
          <p:cNvSpPr>
            <a:spLocks noGrp="1"/>
          </p:cNvSpPr>
          <p:nvPr>
            <p:ph type="title"/>
          </p:nvPr>
        </p:nvSpPr>
        <p:spPr/>
        <p:txBody>
          <a:bodyPr/>
          <a:lstStyle/>
          <a:p>
            <a:pPr algn="ctr"/>
            <a:r>
              <a:rPr lang="ru-RU" b="1" dirty="0" smtClean="0"/>
              <a:t>Самовлюбленная мама</a:t>
            </a:r>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solidFill>
                  <a:schemeClr val="tx2">
                    <a:lumMod val="75000"/>
                  </a:schemeClr>
                </a:solidFill>
              </a:rPr>
              <a:t>Это мама-соперница, она открыто соревнуется с дочерью, постоянно сравнивает, ревнует к успехам дочери. Ей важно всегда выглядеть не менее молодой, красивой, сексуальной и успешной. </a:t>
            </a:r>
          </a:p>
          <a:p>
            <a:r>
              <a:rPr lang="ru-RU" dirty="0" smtClean="0">
                <a:solidFill>
                  <a:srgbClr val="00B050"/>
                </a:solidFill>
              </a:rPr>
              <a:t>Смириться: придется безоговорочно уступить маме первенство, даже не пытаясь добиться личного успеха.</a:t>
            </a:r>
          </a:p>
          <a:p>
            <a:r>
              <a:rPr lang="ru-RU" dirty="0" smtClean="0">
                <a:solidFill>
                  <a:srgbClr val="00B050"/>
                </a:solidFill>
              </a:rPr>
              <a:t> </a:t>
            </a:r>
            <a:r>
              <a:rPr lang="ru-RU" dirty="0" smtClean="0">
                <a:solidFill>
                  <a:srgbClr val="002060"/>
                </a:solidFill>
              </a:rPr>
              <a:t>Сопротивляться: впереди годы соперничества, причем не с ровесниками, с которыми конкурировать естественно, а со своей мамой, которая рано или поздно проиграет в силу возраста.</a:t>
            </a:r>
            <a:endParaRPr lang="ru-RU" dirty="0">
              <a:solidFill>
                <a:srgbClr val="002060"/>
              </a:solidFill>
            </a:endParaRPr>
          </a:p>
        </p:txBody>
      </p:sp>
      <p:sp>
        <p:nvSpPr>
          <p:cNvPr id="2" name="Заголовок 1"/>
          <p:cNvSpPr>
            <a:spLocks noGrp="1"/>
          </p:cNvSpPr>
          <p:nvPr>
            <p:ph type="title"/>
          </p:nvPr>
        </p:nvSpPr>
        <p:spPr/>
        <p:txBody>
          <a:bodyPr/>
          <a:lstStyle/>
          <a:p>
            <a:pPr algn="ctr"/>
            <a:r>
              <a:rPr lang="ru-RU" b="1" dirty="0" smtClean="0"/>
              <a:t>Конкурирующая мама</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dirty="0" smtClean="0">
                <a:solidFill>
                  <a:schemeClr val="accent3">
                    <a:lumMod val="50000"/>
                  </a:schemeClr>
                </a:solidFill>
              </a:rPr>
              <a:t>Тяжелый тип: такая мама всегда знает, как лучше для ребенка, причем знает гораздо лучше, чем он сам. Она живет жизнью ребенка: его потребностями, желаниями, целями, очень много для него делает, заботится, многим жертвует для него – но, не давая ему шанса на автономию и сепарацию, не позволяет ребенку обрести индивидуальность, встать на собственный путь.</a:t>
            </a:r>
          </a:p>
          <a:p>
            <a:r>
              <a:rPr lang="ru-RU" dirty="0" smtClean="0">
                <a:solidFill>
                  <a:srgbClr val="00B050"/>
                </a:solidFill>
              </a:rPr>
              <a:t> Смириться: покорно сидеть у маминой юбки, принимая, что без мамы ты ничего не можешь, ты беспомощная, ничего не знающая, не умеющая и так далее.</a:t>
            </a:r>
          </a:p>
          <a:p>
            <a:r>
              <a:rPr lang="ru-RU" dirty="0" smtClean="0"/>
              <a:t> </a:t>
            </a:r>
            <a:r>
              <a:rPr lang="ru-RU" dirty="0" smtClean="0">
                <a:solidFill>
                  <a:srgbClr val="FF0000"/>
                </a:solidFill>
              </a:rPr>
              <a:t>Сопротивляться: собрать всю волю в кулак и вырываться из этой зависимости с боем, делая маме больно, а иногда, может быть, даже разрушая ее здоровье, лишая смысла ее жизнь.</a:t>
            </a:r>
            <a:endParaRPr lang="ru-RU" dirty="0">
              <a:solidFill>
                <a:srgbClr val="FF0000"/>
              </a:solidFill>
            </a:endParaRPr>
          </a:p>
        </p:txBody>
      </p:sp>
      <p:sp>
        <p:nvSpPr>
          <p:cNvPr id="2" name="Заголовок 1"/>
          <p:cNvSpPr>
            <a:spLocks noGrp="1"/>
          </p:cNvSpPr>
          <p:nvPr>
            <p:ph type="title"/>
          </p:nvPr>
        </p:nvSpPr>
        <p:spPr/>
        <p:txBody>
          <a:bodyPr/>
          <a:lstStyle/>
          <a:p>
            <a:pPr algn="ctr"/>
            <a:r>
              <a:rPr lang="ru-RU" b="1" dirty="0" smtClean="0"/>
              <a:t>Опекающая мама</a:t>
            </a:r>
            <a:endParaRPr lang="ru-RU"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smtClean="0"/>
              <a:t>Постоянно влезает, давит, устанавливает правила, требует неукоснительного послушания. Сценарий протекает бурно, но кое в чем он даже проще остальных: от такой мамы удобнее сепарироваться.</a:t>
            </a:r>
          </a:p>
          <a:p>
            <a:r>
              <a:rPr lang="ru-RU" dirty="0" smtClean="0"/>
              <a:t> </a:t>
            </a:r>
            <a:r>
              <a:rPr lang="ru-RU" dirty="0" smtClean="0">
                <a:solidFill>
                  <a:srgbClr val="00B050"/>
                </a:solidFill>
              </a:rPr>
              <a:t>Смириться: стать послушной </a:t>
            </a:r>
            <a:r>
              <a:rPr lang="ru-RU" dirty="0" err="1" smtClean="0">
                <a:solidFill>
                  <a:srgbClr val="00B050"/>
                </a:solidFill>
              </a:rPr>
              <a:t>пай-девочкой</a:t>
            </a:r>
            <a:r>
              <a:rPr lang="ru-RU" dirty="0" smtClean="0">
                <a:solidFill>
                  <a:srgbClr val="00B050"/>
                </a:solidFill>
              </a:rPr>
              <a:t>, а после смерти мамы – найти нового ментора и продолжать слушаться. </a:t>
            </a:r>
          </a:p>
          <a:p>
            <a:r>
              <a:rPr lang="ru-RU" dirty="0" smtClean="0">
                <a:solidFill>
                  <a:srgbClr val="FF0000"/>
                </a:solidFill>
              </a:rPr>
              <a:t>Сопротивляться: все делать наоборот, бунтовать, действовать наперекор всему, что мама говорит. Впереди - ярый подростковый бунт и море наломанных дров: ведь не все же мама говорит неправильно.</a:t>
            </a:r>
            <a:endParaRPr lang="ru-RU" dirty="0">
              <a:solidFill>
                <a:srgbClr val="FF0000"/>
              </a:solidFill>
            </a:endParaRPr>
          </a:p>
        </p:txBody>
      </p:sp>
      <p:sp>
        <p:nvSpPr>
          <p:cNvPr id="2" name="Заголовок 1"/>
          <p:cNvSpPr>
            <a:spLocks noGrp="1"/>
          </p:cNvSpPr>
          <p:nvPr>
            <p:ph type="title"/>
          </p:nvPr>
        </p:nvSpPr>
        <p:spPr/>
        <p:txBody>
          <a:bodyPr/>
          <a:lstStyle/>
          <a:p>
            <a:pPr algn="ctr"/>
            <a:r>
              <a:rPr lang="ru-RU" dirty="0" smtClean="0"/>
              <a:t>Контролирующая мама</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solidFill>
                  <a:schemeClr val="accent1"/>
                </a:solidFill>
              </a:rPr>
              <a:t>Образ мамы - двойственный, в нем соединены противоположные черты и свойства. В образе матери у нас соединено два противоположных образа: «ангел-маменька» и злая мачеха. Правда, в сказках эти образы разносятся по двум разным героям – потому что на начальном этапе ребенок не в состоянии принять эти два образа как единый сплав.</a:t>
            </a:r>
            <a:endParaRPr lang="ru-RU" dirty="0">
              <a:solidFill>
                <a:schemeClr val="accent1"/>
              </a:solidFill>
            </a:endParaRPr>
          </a:p>
        </p:txBody>
      </p:sp>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41" y="548680"/>
            <a:ext cx="70452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88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41682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61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933068779"/>
              </p:ext>
            </p:extLst>
          </p:nvPr>
        </p:nvGraphicFramePr>
        <p:xfrm>
          <a:off x="457200" y="1752600"/>
          <a:ext cx="8147248" cy="4735090"/>
        </p:xfrm>
        <a:graphic>
          <a:graphicData uri="http://schemas.openxmlformats.org/drawingml/2006/table">
            <a:tbl>
              <a:tblPr firstRow="1" bandRow="1">
                <a:tableStyleId>{5C22544A-7EE6-4342-B048-85BDC9FD1C3A}</a:tableStyleId>
              </a:tblPr>
              <a:tblGrid>
                <a:gridCol w="4114800"/>
                <a:gridCol w="4032448"/>
              </a:tblGrid>
              <a:tr h="686769">
                <a:tc gridSpan="2">
                  <a:txBody>
                    <a:bodyPr/>
                    <a:lstStyle/>
                    <a:p>
                      <a:pPr algn="ctr"/>
                      <a:r>
                        <a:rPr lang="ru-RU" sz="3200" b="1" dirty="0" smtClean="0">
                          <a:solidFill>
                            <a:schemeClr val="bg1"/>
                          </a:solidFill>
                        </a:rPr>
                        <a:t>Образ мамы - двойственный</a:t>
                      </a:r>
                      <a:endParaRPr lang="ru-RU" sz="3200" b="1" dirty="0" smtClean="0">
                        <a:solidFill>
                          <a:schemeClr val="bg1"/>
                        </a:solidFill>
                        <a:latin typeface="+mj-lt"/>
                      </a:endParaRPr>
                    </a:p>
                  </a:txBody>
                  <a:tcPr/>
                </a:tc>
                <a:tc hMerge="1">
                  <a:txBody>
                    <a:bodyPr/>
                    <a:lstStyle/>
                    <a:p>
                      <a:endParaRPr lang="ru-RU" dirty="0"/>
                    </a:p>
                  </a:txBody>
                  <a:tcPr/>
                </a:tc>
              </a:tr>
              <a:tr h="686769">
                <a:tc>
                  <a:txBody>
                    <a:bodyPr/>
                    <a:lstStyle/>
                    <a:p>
                      <a:pPr algn="ctr"/>
                      <a:r>
                        <a:rPr lang="ru-RU" sz="3200" b="1" dirty="0" smtClean="0"/>
                        <a:t>Ангел-маменька </a:t>
                      </a:r>
                      <a:endParaRPr lang="ru-RU" sz="3200" b="1" dirty="0"/>
                    </a:p>
                  </a:txBody>
                  <a:tcPr/>
                </a:tc>
                <a:tc>
                  <a:txBody>
                    <a:bodyPr/>
                    <a:lstStyle/>
                    <a:p>
                      <a:pPr algn="ctr"/>
                      <a:r>
                        <a:rPr lang="ru-RU" sz="3200" b="1" dirty="0" smtClean="0"/>
                        <a:t> Мачеха</a:t>
                      </a:r>
                      <a:endParaRPr lang="ru-RU" sz="3200" b="1" dirty="0"/>
                    </a:p>
                  </a:txBody>
                  <a:tcPr/>
                </a:tc>
              </a:tr>
              <a:tr h="3361552">
                <a:tc>
                  <a:txBody>
                    <a:bodyPr/>
                    <a:lstStyle/>
                    <a:p>
                      <a:r>
                        <a:rPr lang="ru-RU" b="1" dirty="0" smtClean="0"/>
                        <a:t>Всегда нежная и любящая. Принимает тебя любым, даже когда ты не такой хороший. Она уступает. Всегда готова утешить. Знает, как сделать тебе хорошо. К тому же, она веселая и красивая, не зануда, молода и хорошо выглядит. Она всегда рада тебе и твоим успехам, верит в тебя, она никогда не ревнует, не конкурирует. Образ слащавый, иногда до тошноты.</a:t>
                      </a:r>
                      <a:endParaRPr lang="ru-RU" b="1" dirty="0"/>
                    </a:p>
                  </a:txBody>
                  <a:tcPr/>
                </a:tc>
                <a:tc>
                  <a:txBody>
                    <a:bodyPr/>
                    <a:lstStyle/>
                    <a:p>
                      <a:r>
                        <a:rPr lang="ru-RU" b="1" dirty="0" smtClean="0"/>
                        <a:t>Она вечно недовольна: что ни делай, все не так. Может быть холодной, властной, неприступной. Бывает и просто глупа, и некрасива, и противна, а иногда агрессивна и попросту страшна. А еще она любит других детей явно больше, чем тебя, и вся ее забота – как отравленное яблоко. </a:t>
                      </a:r>
                      <a:endParaRPr lang="ru-RU" b="1" dirty="0"/>
                    </a:p>
                  </a:txBody>
                  <a:tcPr/>
                </a:tc>
              </a:tr>
            </a:tbl>
          </a:graphicData>
        </a:graphic>
      </p:graphicFrame>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0"/>
            <a:ext cx="2376264"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0"/>
            <a:ext cx="2243088"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r>
              <a:rPr lang="ru-RU" sz="3600" b="1" dirty="0" smtClean="0"/>
              <a:t>Первая встреча ребенка с маминой темной стороной – всегда шок. Вдруг добрая и ласковая мама превратилась в холодную и жесткую. Она бывает недовольна, сердита, грустна, а иногда вообще может накричать, рассвирепеть, ударить тебя... </a:t>
            </a:r>
            <a:endParaRPr lang="ru-RU" sz="3600" b="1" dirty="0"/>
          </a:p>
        </p:txBody>
      </p:sp>
      <p:sp>
        <p:nvSpPr>
          <p:cNvPr id="2" name="Заголовок 1"/>
          <p:cNvSpPr>
            <a:spLocks noGrp="1"/>
          </p:cNvSpPr>
          <p:nvPr>
            <p:ph type="title"/>
          </p:nvPr>
        </p:nvSpPr>
        <p:spPr/>
        <p:txBody>
          <a:bodyPr/>
          <a:lstStyle/>
          <a:p>
            <a:pPr algn="ctr"/>
            <a:r>
              <a:rPr lang="ru-RU" dirty="0" smtClean="0"/>
              <a:t>2-3 года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708919"/>
            <a:ext cx="8229600" cy="3463597"/>
          </a:xfrm>
        </p:spPr>
        <p:txBody>
          <a:bodyPr/>
          <a:lstStyle/>
          <a:p>
            <a:r>
              <a:rPr lang="ru-RU" dirty="0" smtClean="0">
                <a:solidFill>
                  <a:schemeClr val="accent1"/>
                </a:solidFill>
              </a:rPr>
              <a:t>Карл Юнг писал: «Каждая женщина простирается назад – в свою мать и вперед – в свою дочь… ее жизнь простирается над поколениями, что несет с собой и чувство бессмертия».</a:t>
            </a:r>
            <a:endParaRPr lang="ru-RU" dirty="0">
              <a:solidFill>
                <a:schemeClr val="accent1"/>
              </a:solidFill>
            </a:endParaRPr>
          </a:p>
        </p:txBody>
      </p:sp>
      <p:sp>
        <p:nvSpPr>
          <p:cNvPr id="2" name="Заголовок 1"/>
          <p:cNvSpPr>
            <a:spLocks noGrp="1"/>
          </p:cNvSpPr>
          <p:nvPr>
            <p:ph type="title"/>
          </p:nvPr>
        </p:nvSpPr>
        <p:spPr>
          <a:xfrm>
            <a:off x="457200" y="253536"/>
            <a:ext cx="8229600" cy="2023336"/>
          </a:xfrm>
        </p:spPr>
        <p:txBody>
          <a:bodyPr>
            <a:normAutofit/>
          </a:bodyPr>
          <a:lstStyle/>
          <a:p>
            <a:r>
              <a:rPr lang="ru-RU" sz="4800" b="1" dirty="0" smtClean="0"/>
              <a:t>Почему отношения с мамой так важны?</a:t>
            </a:r>
            <a:endParaRPr lang="ru-RU" sz="4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sz="2400" dirty="0" smtClean="0"/>
              <a:t>Постепенно ребенок обретает способность испытывать сложные чувства и различать более сложные образы. Он начинает видеть в маме одновременно и светлую, и темную сторону, и помнит, например, что даже когда мама его ругает, она все равно любит. Даже если сейчас мама не рядом, она про тебя не забыла, не разлюбила. Для того, чтобы удерживать два таких разных образа в сознании, мозг должен созреть. Раньше шести-семи лет мало кому это удается. Тогда образ матери все еще близок к идеальному, но он становится более сложным и реальным. “Мачехина” сторона по-прежнему не нравится ребенку, но он уже готов отчасти ее принимать. </a:t>
            </a:r>
            <a:endParaRPr lang="ru-RU" sz="2400" dirty="0"/>
          </a:p>
        </p:txBody>
      </p:sp>
      <p:sp>
        <p:nvSpPr>
          <p:cNvPr id="2" name="Заголовок 1"/>
          <p:cNvSpPr>
            <a:spLocks noGrp="1"/>
          </p:cNvSpPr>
          <p:nvPr>
            <p:ph type="title"/>
          </p:nvPr>
        </p:nvSpPr>
        <p:spPr/>
        <p:txBody>
          <a:bodyPr/>
          <a:lstStyle/>
          <a:p>
            <a:pPr algn="ctr"/>
            <a:r>
              <a:rPr lang="ru-RU" dirty="0" smtClean="0"/>
              <a:t>Дошкольный возраст</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t>В возрасте 9-10 лет ребенок готовится к сепарации от семьи. Он начинает проводить большую часть своего времени вне семьи, в большом мире. В это время он обычно обращается к тем сторонам матери, которые для него </a:t>
            </a:r>
            <a:r>
              <a:rPr lang="ru-RU" dirty="0" err="1" smtClean="0"/>
              <a:t>ресурсны</a:t>
            </a:r>
            <a:r>
              <a:rPr lang="ru-RU" dirty="0" smtClean="0"/>
              <a:t>: приходит, когда что-то не так, когда его обидели, он устал и хочет тепла. В это время еще хочется побыть маленькими, даже на ручках посидеть. Это попытка напитаться ресурсом перед рывком в сепарацию: обычно для отношений с родителями это достаточно мирный, спокойный период.</a:t>
            </a:r>
            <a:endParaRPr lang="ru-RU" dirty="0"/>
          </a:p>
        </p:txBody>
      </p:sp>
      <p:sp>
        <p:nvSpPr>
          <p:cNvPr id="2" name="Заголовок 1"/>
          <p:cNvSpPr>
            <a:spLocks noGrp="1"/>
          </p:cNvSpPr>
          <p:nvPr>
            <p:ph type="title"/>
          </p:nvPr>
        </p:nvSpPr>
        <p:spPr/>
        <p:txBody>
          <a:bodyPr/>
          <a:lstStyle/>
          <a:p>
            <a:pPr algn="ctr"/>
            <a:r>
              <a:rPr lang="ru-RU" dirty="0" smtClean="0"/>
              <a:t>Младший школьный возраст</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t>Теперь ребенку нужно избавиться от маминой ласки, преодолеть идеализацию, научиться жить без ангела маменьки, который постоянно жалеет и утешает. И вот тут-то на помощь ребенку приходит та темная, “злая” часть маминого образа. Каждая мама обязана быть и маменькой, и мачехой: Если бы мама была бы всегда идеальной и безупречной, то как бы мы от нее отделились? Когда мама ворчит, отстраняется, ведет себя глупо, злится или что-то замышляет – в эти моменты тебе становится легко сказать ей: - А я думаю по-другому! Я не согласен! Я не буду так, как ты! Мне не нравится! Я сам по себе! Здесь заключен наш огромный внутренний ресурс. Возможность защитить себя, если раньше не решался. Подвергнуть сомнению, поспорить, выразить свое мнение. Поэтому “мачехины” стороны оказываются максимально востребованными: подростки их очень остро видят, болезненно переживают, иногда дают родителям бурную обратную связь.</a:t>
            </a:r>
            <a:endParaRPr lang="ru-RU" dirty="0"/>
          </a:p>
        </p:txBody>
      </p:sp>
      <p:sp>
        <p:nvSpPr>
          <p:cNvPr id="2" name="Заголовок 1"/>
          <p:cNvSpPr>
            <a:spLocks noGrp="1"/>
          </p:cNvSpPr>
          <p:nvPr>
            <p:ph type="title"/>
          </p:nvPr>
        </p:nvSpPr>
        <p:spPr/>
        <p:txBody>
          <a:bodyPr/>
          <a:lstStyle/>
          <a:p>
            <a:pPr algn="ctr"/>
            <a:r>
              <a:rPr lang="ru-RU" dirty="0" smtClean="0"/>
              <a:t>Подростковый возраст</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t>Ребенок сепарируется от мамы, и на выходе из детства к нам должно прийти понимание, что мама – это просто мама. В этом и есть задача преодоления амбивалентности – уйти от идеализации, </a:t>
            </a:r>
            <a:r>
              <a:rPr lang="ru-RU" dirty="0" err="1" smtClean="0"/>
              <a:t>демонизации</a:t>
            </a:r>
            <a:r>
              <a:rPr lang="ru-RU" dirty="0" smtClean="0"/>
              <a:t>, страха, увидеть в маме обыкновенного человека. Конечно, этот путь нельзя пройти аккуратненько, по календарю. Каждому для этого нужен определенный ресурс – отношения с друзьями, с партнером, чтение книг, психотерапия. Но, пройдя этот путь, мы получаем возможность просто жить и радоваться, что мама у вас есть, и что она вот такая.</a:t>
            </a:r>
            <a:endParaRPr lang="ru-RU" dirty="0"/>
          </a:p>
        </p:txBody>
      </p:sp>
      <p:sp>
        <p:nvSpPr>
          <p:cNvPr id="2" name="Заголовок 1"/>
          <p:cNvSpPr>
            <a:spLocks noGrp="1"/>
          </p:cNvSpPr>
          <p:nvPr>
            <p:ph type="title"/>
          </p:nvPr>
        </p:nvSpPr>
        <p:spPr/>
        <p:txBody>
          <a:bodyPr>
            <a:normAutofit/>
          </a:bodyPr>
          <a:lstStyle/>
          <a:p>
            <a:pPr algn="ctr"/>
            <a:r>
              <a:rPr lang="ru-RU" sz="6000" dirty="0" smtClean="0"/>
              <a:t>Юность</a:t>
            </a:r>
            <a:endParaRPr lang="ru-RU" sz="6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lgn="ctr">
              <a:buNone/>
            </a:pPr>
            <a:r>
              <a:rPr lang="ru-RU" sz="4400" dirty="0" smtClean="0">
                <a:solidFill>
                  <a:srgbClr val="00B0F0"/>
                </a:solidFill>
              </a:rPr>
              <a:t>Перейти от болезненной зависимости к здоровой автономии - той самой, которая нужна, чтобы жить своей жизнью и двигаться вперед.</a:t>
            </a:r>
            <a:endParaRPr lang="ru-RU" sz="4400" dirty="0">
              <a:solidFill>
                <a:srgbClr val="00B0F0"/>
              </a:solidFill>
            </a:endParaRPr>
          </a:p>
        </p:txBody>
      </p:sp>
      <p:sp>
        <p:nvSpPr>
          <p:cNvPr id="2" name="Заголовок 1"/>
          <p:cNvSpPr>
            <a:spLocks noGrp="1"/>
          </p:cNvSpPr>
          <p:nvPr>
            <p:ph type="title"/>
          </p:nvPr>
        </p:nvSpPr>
        <p:spPr/>
        <p:txBody>
          <a:bodyPr>
            <a:normAutofit fontScale="90000"/>
          </a:bodyPr>
          <a:lstStyle/>
          <a:p>
            <a:pPr algn="ctr"/>
            <a:r>
              <a:rPr lang="ru-RU" b="1" dirty="0" smtClean="0"/>
              <a:t>Машина времени есть… </a:t>
            </a:r>
            <a:br>
              <a:rPr lang="ru-RU" b="1" dirty="0" smtClean="0"/>
            </a:br>
            <a:r>
              <a:rPr lang="ru-RU" b="1" dirty="0" smtClean="0"/>
              <a:t>у нас самих!</a:t>
            </a:r>
            <a:endParaRPr lang="ru-RU"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endParaRPr lang="ru-RU" sz="5400" b="1" dirty="0" smtClean="0">
              <a:solidFill>
                <a:schemeClr val="accent1"/>
              </a:solidFill>
            </a:endParaRPr>
          </a:p>
          <a:p>
            <a:pPr algn="ctr">
              <a:buNone/>
            </a:pPr>
            <a:r>
              <a:rPr lang="ru-RU" sz="5400" b="1" dirty="0" smtClean="0">
                <a:solidFill>
                  <a:schemeClr val="accent1"/>
                </a:solidFill>
              </a:rPr>
              <a:t>СПАСИБО</a:t>
            </a:r>
          </a:p>
          <a:p>
            <a:pPr algn="ctr">
              <a:buNone/>
            </a:pPr>
            <a:r>
              <a:rPr lang="ru-RU" sz="5400" b="1" dirty="0" smtClean="0">
                <a:solidFill>
                  <a:schemeClr val="accent1"/>
                </a:solidFill>
              </a:rPr>
              <a:t>ЗА ВНИМАНИЕ!</a:t>
            </a:r>
          </a:p>
          <a:p>
            <a:endParaRPr lang="ru-RU" sz="5400"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Центр11\Desktop\landscape-1472653654-mother-and-daugh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48680"/>
            <a:ext cx="8219256" cy="561662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1614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0009"/>
            <a:ext cx="45720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394454"/>
            <a:ext cx="4680520" cy="32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527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a:solidFill>
                  <a:schemeClr val="accent1"/>
                </a:solidFill>
              </a:rPr>
              <a:t>Отношения между матерью и ребенком называются симбиотическими, и это совершенно нормально на ранних этапах детства. Симбиоз – это слияние: два человека не могут обходиться друг без друга, функционируют практически как одно целое, имеют общие чувства, состояние одного влияет на состояние другого. Мать и дитя тяжело переживают разлуку, и это естественно.</a:t>
            </a:r>
          </a:p>
          <a:p>
            <a:endParaRPr lang="ru-RU" dirty="0">
              <a:solidFill>
                <a:schemeClr val="accent1"/>
              </a:solidFill>
            </a:endParaRPr>
          </a:p>
        </p:txBody>
      </p:sp>
      <p:sp>
        <p:nvSpPr>
          <p:cNvPr id="2" name="Заголовок 1"/>
          <p:cNvSpPr>
            <a:spLocks noGrp="1"/>
          </p:cNvSpPr>
          <p:nvPr>
            <p:ph type="title"/>
          </p:nvPr>
        </p:nvSpPr>
        <p:spPr/>
        <p:txBody>
          <a:bodyPr/>
          <a:lstStyle/>
          <a:p>
            <a:pPr algn="ctr"/>
            <a:r>
              <a:rPr lang="ru-RU" b="1" dirty="0" smtClean="0"/>
              <a:t>Мама - наш мир</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420887"/>
            <a:ext cx="8229600" cy="3751629"/>
          </a:xfrm>
        </p:spPr>
        <p:txBody>
          <a:bodyPr>
            <a:normAutofit/>
          </a:bodyPr>
          <a:lstStyle/>
          <a:p>
            <a:r>
              <a:rPr lang="ru-RU" dirty="0" smtClean="0">
                <a:solidFill>
                  <a:schemeClr val="accent1"/>
                </a:solidFill>
              </a:rPr>
              <a:t>он будет всю жизнь цепляться за мать в надежде все это получить. Он не сможет смотреть вперед и будет надеяться, что однажды станет настолько хорошим, или, наоборот, настолько проблемным, что все-таки добьется от нее внимания, заботы и понимания. </a:t>
            </a:r>
            <a:endParaRPr lang="ru-RU" dirty="0">
              <a:solidFill>
                <a:schemeClr val="accent1"/>
              </a:solidFill>
            </a:endParaRPr>
          </a:p>
        </p:txBody>
      </p:sp>
      <p:sp>
        <p:nvSpPr>
          <p:cNvPr id="2" name="Заголовок 1"/>
          <p:cNvSpPr>
            <a:spLocks noGrp="1"/>
          </p:cNvSpPr>
          <p:nvPr>
            <p:ph type="title"/>
          </p:nvPr>
        </p:nvSpPr>
        <p:spPr>
          <a:xfrm>
            <a:off x="457200" y="253536"/>
            <a:ext cx="8229600" cy="1807312"/>
          </a:xfrm>
        </p:spPr>
        <p:txBody>
          <a:bodyPr>
            <a:normAutofit/>
          </a:bodyPr>
          <a:lstStyle/>
          <a:p>
            <a:r>
              <a:rPr lang="ru-RU" sz="3600" b="1" dirty="0" smtClean="0"/>
              <a:t>Если ребенок хронически недополучал защиты, заботы, поддержки, одобрения, ласки,</a:t>
            </a:r>
            <a:endParaRPr lang="ru-RU"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32857"/>
            <a:ext cx="8229600" cy="4039660"/>
          </a:xfrm>
        </p:spPr>
        <p:txBody>
          <a:bodyPr>
            <a:normAutofit/>
          </a:bodyPr>
          <a:lstStyle/>
          <a:p>
            <a:r>
              <a:rPr lang="ru-RU" dirty="0" smtClean="0">
                <a:solidFill>
                  <a:schemeClr val="accent1"/>
                </a:solidFill>
              </a:rPr>
              <a:t>он будет отдаляться, защищаться, закрываться. Не получив от мамы того, что ему было необходимо для жизни и развития, он выйдет в мир голодным, обделенным и обиженным, и будет соответствующим образом строить свои отношения с другими людьми в мире. Обиду и голод он принесет в свои взрослые отношения.</a:t>
            </a:r>
            <a:endParaRPr lang="ru-RU" dirty="0">
              <a:solidFill>
                <a:schemeClr val="accent1"/>
              </a:solidFill>
            </a:endParaRPr>
          </a:p>
        </p:txBody>
      </p:sp>
      <p:sp>
        <p:nvSpPr>
          <p:cNvPr id="2" name="Заголовок 1"/>
          <p:cNvSpPr>
            <a:spLocks noGrp="1"/>
          </p:cNvSpPr>
          <p:nvPr>
            <p:ph type="title"/>
          </p:nvPr>
        </p:nvSpPr>
        <p:spPr>
          <a:xfrm>
            <a:off x="457200" y="0"/>
            <a:ext cx="8229600" cy="2060848"/>
          </a:xfrm>
        </p:spPr>
        <p:txBody>
          <a:bodyPr>
            <a:noAutofit/>
          </a:bodyPr>
          <a:lstStyle/>
          <a:p>
            <a:r>
              <a:rPr lang="ru-RU" sz="3200" b="1" dirty="0" smtClean="0"/>
              <a:t>Если ребенку в отношениях с мамой неуютно, страшно, если она его обижает, плохо с ним обращается,</a:t>
            </a:r>
            <a:endParaRPr lang="ru-RU"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56993"/>
            <a:ext cx="8229600" cy="2815524"/>
          </a:xfrm>
        </p:spPr>
        <p:txBody>
          <a:bodyPr/>
          <a:lstStyle/>
          <a:p>
            <a:r>
              <a:rPr lang="ru-RU" dirty="0" smtClean="0">
                <a:solidFill>
                  <a:schemeClr val="accent1"/>
                </a:solidFill>
              </a:rPr>
              <a:t>– ребенку будет сложно поверить в себя, он будет бояться мира, как места тревожного, опасного, где все стараются его обидеть.</a:t>
            </a:r>
            <a:endParaRPr lang="ru-RU" dirty="0">
              <a:solidFill>
                <a:schemeClr val="accent1"/>
              </a:solidFill>
            </a:endParaRPr>
          </a:p>
        </p:txBody>
      </p:sp>
      <p:sp>
        <p:nvSpPr>
          <p:cNvPr id="2" name="Заголовок 1"/>
          <p:cNvSpPr>
            <a:spLocks noGrp="1"/>
          </p:cNvSpPr>
          <p:nvPr>
            <p:ph type="title"/>
          </p:nvPr>
        </p:nvSpPr>
        <p:spPr>
          <a:xfrm>
            <a:off x="457200" y="253536"/>
            <a:ext cx="8229600" cy="2959440"/>
          </a:xfrm>
        </p:spPr>
        <p:txBody>
          <a:bodyPr>
            <a:normAutofit/>
          </a:bodyPr>
          <a:lstStyle/>
          <a:p>
            <a:r>
              <a:rPr lang="ru-RU" sz="4000" b="1" dirty="0" smtClean="0"/>
              <a:t>Если мама слишком бережет ребенка, не может никак его отпустить, довериться его самостоятельности</a:t>
            </a:r>
            <a:endParaRPr lang="ru-RU" sz="4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dirty="0" smtClean="0">
                <a:solidFill>
                  <a:schemeClr val="tx2"/>
                </a:solidFill>
              </a:rPr>
              <a:t>Она вечно ворчит, всем недовольна, сравнивает своего ребенка с другими дочерьми и демонстрирует, что ее собственная дочь по всем параметрам проигрывает.</a:t>
            </a:r>
          </a:p>
          <a:p>
            <a:r>
              <a:rPr lang="ru-RU" dirty="0" smtClean="0">
                <a:solidFill>
                  <a:schemeClr val="tx2"/>
                </a:solidFill>
              </a:rPr>
              <a:t> </a:t>
            </a:r>
            <a:r>
              <a:rPr lang="ru-RU" dirty="0" smtClean="0">
                <a:solidFill>
                  <a:srgbClr val="00B050"/>
                </a:solidFill>
              </a:rPr>
              <a:t>Смириться: и расти с ощущением, что ты какой-то не такой ребенок, неудачный, неугодный, не подходящий, разочаровывающий, у всех дети как дети, а ты... </a:t>
            </a:r>
          </a:p>
          <a:p>
            <a:r>
              <a:rPr lang="ru-RU" dirty="0" smtClean="0">
                <a:solidFill>
                  <a:srgbClr val="FF0000"/>
                </a:solidFill>
              </a:rPr>
              <a:t>Сопротивляться: и год за годом доказывать маме, что она была не права, когда обещала: ты никому не понравишься, у тебя руки не из того места растут, ты ни на что не способна… Очень даже способна, очень даже нравлюсь! И так проходит вся жизнь.</a:t>
            </a:r>
            <a:endParaRPr lang="ru-RU" dirty="0">
              <a:solidFill>
                <a:srgbClr val="FF0000"/>
              </a:solidFill>
            </a:endParaRPr>
          </a:p>
        </p:txBody>
      </p:sp>
      <p:sp>
        <p:nvSpPr>
          <p:cNvPr id="2" name="Заголовок 1"/>
          <p:cNvSpPr>
            <a:spLocks noGrp="1"/>
          </p:cNvSpPr>
          <p:nvPr>
            <p:ph type="title"/>
          </p:nvPr>
        </p:nvSpPr>
        <p:spPr/>
        <p:txBody>
          <a:bodyPr/>
          <a:lstStyle/>
          <a:p>
            <a:pPr algn="ctr"/>
            <a:r>
              <a:rPr lang="ru-RU" b="1" dirty="0" smtClean="0"/>
              <a:t>Критикующая мама</a:t>
            </a:r>
            <a:endParaRPr lang="ru-RU"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119</TotalTime>
  <Words>1686</Words>
  <Application>Microsoft Office PowerPoint</Application>
  <PresentationFormat>Экран (4:3)</PresentationFormat>
  <Paragraphs>65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Твердый переплет</vt:lpstr>
      <vt:lpstr>  Мамина миссия: любить - и отпускать </vt:lpstr>
      <vt:lpstr>Почему отношения с мамой так важны?</vt:lpstr>
      <vt:lpstr>Презентация PowerPoint</vt:lpstr>
      <vt:lpstr>Презентация PowerPoint</vt:lpstr>
      <vt:lpstr>Мама - наш мир</vt:lpstr>
      <vt:lpstr>Если ребенок хронически недополучал защиты, заботы, поддержки, одобрения, ласки,</vt:lpstr>
      <vt:lpstr>Если ребенку в отношениях с мамой неуютно, страшно, если она его обижает, плохо с ним обращается,</vt:lpstr>
      <vt:lpstr>Если мама слишком бережет ребенка, не может никак его отпустить, довериться его самостоятельности</vt:lpstr>
      <vt:lpstr>Критикующая мама</vt:lpstr>
      <vt:lpstr>Беспомощная мама</vt:lpstr>
      <vt:lpstr>Самовлюбленная мама</vt:lpstr>
      <vt:lpstr>Конкурирующая мама</vt:lpstr>
      <vt:lpstr>Опекающая мама</vt:lpstr>
      <vt:lpstr>Контролирующая мама</vt:lpstr>
      <vt:lpstr>Презентация PowerPoint</vt:lpstr>
      <vt:lpstr>Презентация PowerPoint</vt:lpstr>
      <vt:lpstr>Презентация PowerPoint</vt:lpstr>
      <vt:lpstr>   </vt:lpstr>
      <vt:lpstr>2-3 года</vt:lpstr>
      <vt:lpstr>Дошкольный возраст</vt:lpstr>
      <vt:lpstr>Младший школьный возраст</vt:lpstr>
      <vt:lpstr>Подростковый возраст</vt:lpstr>
      <vt:lpstr>Юность</vt:lpstr>
      <vt:lpstr>Машина времени есть…  у нас самих!</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Мамина миссия: любить - и отпускать</dc:title>
  <dc:creator>user</dc:creator>
  <cp:lastModifiedBy>Центр11</cp:lastModifiedBy>
  <cp:revision>15</cp:revision>
  <dcterms:created xsi:type="dcterms:W3CDTF">2019-11-02T11:59:15Z</dcterms:created>
  <dcterms:modified xsi:type="dcterms:W3CDTF">2020-02-27T05:50:25Z</dcterms:modified>
</cp:coreProperties>
</file>